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6"/>
    <p:sldId id="257" r:id="rId47"/>
    <p:sldId id="258" r:id="rId48"/>
    <p:sldId id="259" r:id="rId49"/>
    <p:sldId id="260" r:id="rId50"/>
    <p:sldId id="261" r:id="rId51"/>
    <p:sldId id="262" r:id="rId52"/>
    <p:sldId id="263" r:id="rId53"/>
    <p:sldId id="264" r:id="rId54"/>
    <p:sldId id="265" r:id="rId55"/>
    <p:sldId id="266" r:id="rId56"/>
    <p:sldId id="267" r:id="rId57"/>
    <p:sldId id="268" r:id="rId58"/>
    <p:sldId id="269" r:id="rId59"/>
    <p:sldId id="270" r:id="rId60"/>
    <p:sldId id="271" r:id="rId61"/>
    <p:sldId id="272" r:id="rId62"/>
    <p:sldId id="273" r:id="rId6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" charset="1" panose="00000500000000000000"/>
      <p:regular r:id="rId10"/>
    </p:embeddedFont>
    <p:embeddedFont>
      <p:font typeface="Poppins Bold" charset="1" panose="00000800000000000000"/>
      <p:regular r:id="rId11"/>
    </p:embeddedFont>
    <p:embeddedFont>
      <p:font typeface="Poppins Italics" charset="1" panose="00000500000000000000"/>
      <p:regular r:id="rId12"/>
    </p:embeddedFont>
    <p:embeddedFont>
      <p:font typeface="Poppins Bold Italics" charset="1" panose="00000800000000000000"/>
      <p:regular r:id="rId13"/>
    </p:embeddedFont>
    <p:embeddedFont>
      <p:font typeface="Poppins Thin" charset="1" panose="00000300000000000000"/>
      <p:regular r:id="rId14"/>
    </p:embeddedFont>
    <p:embeddedFont>
      <p:font typeface="Poppins Thin Italics" charset="1" panose="00000300000000000000"/>
      <p:regular r:id="rId15"/>
    </p:embeddedFont>
    <p:embeddedFont>
      <p:font typeface="Poppins Extra-Light" charset="1" panose="00000300000000000000"/>
      <p:regular r:id="rId16"/>
    </p:embeddedFont>
    <p:embeddedFont>
      <p:font typeface="Poppins Extra-Light Italics" charset="1" panose="00000300000000000000"/>
      <p:regular r:id="rId17"/>
    </p:embeddedFont>
    <p:embeddedFont>
      <p:font typeface="Poppins Light" charset="1" panose="00000400000000000000"/>
      <p:regular r:id="rId18"/>
    </p:embeddedFont>
    <p:embeddedFont>
      <p:font typeface="Poppins Light Italics" charset="1" panose="000004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Medium Italics" charset="1" panose="00000600000000000000"/>
      <p:regular r:id="rId21"/>
    </p:embeddedFont>
    <p:embeddedFont>
      <p:font typeface="Poppins Semi-Bold" charset="1" panose="00000700000000000000"/>
      <p:regular r:id="rId22"/>
    </p:embeddedFont>
    <p:embeddedFont>
      <p:font typeface="Poppins Semi-Bold Italics" charset="1" panose="00000700000000000000"/>
      <p:regular r:id="rId23"/>
    </p:embeddedFont>
    <p:embeddedFont>
      <p:font typeface="Poppins Ultra-Bold" charset="1" panose="00000900000000000000"/>
      <p:regular r:id="rId24"/>
    </p:embeddedFont>
    <p:embeddedFont>
      <p:font typeface="Poppins Ultra-Bold Italics" charset="1" panose="00000900000000000000"/>
      <p:regular r:id="rId25"/>
    </p:embeddedFont>
    <p:embeddedFont>
      <p:font typeface="Poppins Heavy" charset="1" panose="00000A00000000000000"/>
      <p:regular r:id="rId26"/>
    </p:embeddedFont>
    <p:embeddedFont>
      <p:font typeface="Poppins Heavy Italics" charset="1" panose="00000A00000000000000"/>
      <p:regular r:id="rId27"/>
    </p:embeddedFont>
    <p:embeddedFont>
      <p:font typeface="Open Sans" charset="1" panose="020B0606030504020204"/>
      <p:regular r:id="rId28"/>
    </p:embeddedFont>
    <p:embeddedFont>
      <p:font typeface="Open Sans Bold" charset="1" panose="020B0806030504020204"/>
      <p:regular r:id="rId29"/>
    </p:embeddedFont>
    <p:embeddedFont>
      <p:font typeface="Open Sans Italics" charset="1" panose="020B0606030504020204"/>
      <p:regular r:id="rId30"/>
    </p:embeddedFont>
    <p:embeddedFont>
      <p:font typeface="Open Sans Bold Italics" charset="1" panose="020B0806030504020204"/>
      <p:regular r:id="rId31"/>
    </p:embeddedFont>
    <p:embeddedFont>
      <p:font typeface="Open Sans Light" charset="1" panose="020B0306030504020204"/>
      <p:regular r:id="rId32"/>
    </p:embeddedFont>
    <p:embeddedFont>
      <p:font typeface="Open Sans Light Italics" charset="1" panose="020B0306030504020204"/>
      <p:regular r:id="rId33"/>
    </p:embeddedFont>
    <p:embeddedFont>
      <p:font typeface="Open Sans Ultra-Bold" charset="1" panose="00000000000000000000"/>
      <p:regular r:id="rId34"/>
    </p:embeddedFont>
    <p:embeddedFont>
      <p:font typeface="Open Sans Ultra-Bold Italics" charset="1" panose="00000000000000000000"/>
      <p:regular r:id="rId35"/>
    </p:embeddedFont>
    <p:embeddedFont>
      <p:font typeface="Lato" charset="1" panose="020F0502020204030203"/>
      <p:regular r:id="rId36"/>
    </p:embeddedFont>
    <p:embeddedFont>
      <p:font typeface="Lato Bold" charset="1" panose="020F0502020204030203"/>
      <p:regular r:id="rId37"/>
    </p:embeddedFont>
    <p:embeddedFont>
      <p:font typeface="Lato Italics" charset="1" panose="020F0502020204030203"/>
      <p:regular r:id="rId38"/>
    </p:embeddedFont>
    <p:embeddedFont>
      <p:font typeface="Lato Bold Italics" charset="1" panose="020F0502020204030203"/>
      <p:regular r:id="rId39"/>
    </p:embeddedFont>
    <p:embeddedFont>
      <p:font typeface="Lato Thin" charset="1" panose="020F0502020204030203"/>
      <p:regular r:id="rId40"/>
    </p:embeddedFont>
    <p:embeddedFont>
      <p:font typeface="Lato Thin Italics" charset="1" panose="020F0502020204030203"/>
      <p:regular r:id="rId41"/>
    </p:embeddedFont>
    <p:embeddedFont>
      <p:font typeface="Lato Light" charset="1" panose="020F0502020204030203"/>
      <p:regular r:id="rId42"/>
    </p:embeddedFont>
    <p:embeddedFont>
      <p:font typeface="Lato Light Italics" charset="1" panose="020F0502020204030203"/>
      <p:regular r:id="rId43"/>
    </p:embeddedFont>
    <p:embeddedFont>
      <p:font typeface="Lato Heavy" charset="1" panose="020F0502020204030203"/>
      <p:regular r:id="rId44"/>
    </p:embeddedFont>
    <p:embeddedFont>
      <p:font typeface="Lato Heavy Italics" charset="1" panose="020F0502020204030203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slides/slide1.xml" Type="http://schemas.openxmlformats.org/officeDocument/2006/relationships/slide"/><Relationship Id="rId47" Target="slides/slide2.xml" Type="http://schemas.openxmlformats.org/officeDocument/2006/relationships/slide"/><Relationship Id="rId48" Target="slides/slide3.xml" Type="http://schemas.openxmlformats.org/officeDocument/2006/relationships/slide"/><Relationship Id="rId49" Target="slides/slide4.xml" Type="http://schemas.openxmlformats.org/officeDocument/2006/relationships/slide"/><Relationship Id="rId5" Target="tableStyles.xml" Type="http://schemas.openxmlformats.org/officeDocument/2006/relationships/tableStyles"/><Relationship Id="rId50" Target="slides/slide5.xml" Type="http://schemas.openxmlformats.org/officeDocument/2006/relationships/slide"/><Relationship Id="rId51" Target="slides/slide6.xml" Type="http://schemas.openxmlformats.org/officeDocument/2006/relationships/slide"/><Relationship Id="rId52" Target="slides/slide7.xml" Type="http://schemas.openxmlformats.org/officeDocument/2006/relationships/slide"/><Relationship Id="rId53" Target="slides/slide8.xml" Type="http://schemas.openxmlformats.org/officeDocument/2006/relationships/slide"/><Relationship Id="rId54" Target="slides/slide9.xml" Type="http://schemas.openxmlformats.org/officeDocument/2006/relationships/slide"/><Relationship Id="rId55" Target="slides/slide10.xml" Type="http://schemas.openxmlformats.org/officeDocument/2006/relationships/slide"/><Relationship Id="rId56" Target="slides/slide11.xml" Type="http://schemas.openxmlformats.org/officeDocument/2006/relationships/slide"/><Relationship Id="rId57" Target="slides/slide12.xml" Type="http://schemas.openxmlformats.org/officeDocument/2006/relationships/slide"/><Relationship Id="rId58" Target="slides/slide13.xml" Type="http://schemas.openxmlformats.org/officeDocument/2006/relationships/slide"/><Relationship Id="rId59" Target="slides/slide14.xml" Type="http://schemas.openxmlformats.org/officeDocument/2006/relationships/slide"/><Relationship Id="rId6" Target="fonts/font6.fntdata" Type="http://schemas.openxmlformats.org/officeDocument/2006/relationships/font"/><Relationship Id="rId60" Target="slides/slide15.xml" Type="http://schemas.openxmlformats.org/officeDocument/2006/relationships/slide"/><Relationship Id="rId61" Target="slides/slide16.xml" Type="http://schemas.openxmlformats.org/officeDocument/2006/relationships/slide"/><Relationship Id="rId62" Target="slides/slide17.xml" Type="http://schemas.openxmlformats.org/officeDocument/2006/relationships/slide"/><Relationship Id="rId63" Target="slides/slide18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png" Type="http://schemas.openxmlformats.org/officeDocument/2006/relationships/image"/><Relationship Id="rId4" Target="../media/image32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651837" y="28933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85044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173813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28665" y="2413563"/>
            <a:ext cx="15075788" cy="422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959"/>
              </a:lnSpc>
            </a:pPr>
            <a:r>
              <a:rPr lang="en-US" sz="14508">
                <a:solidFill>
                  <a:srgbClr val="FBF9F1"/>
                </a:solidFill>
                <a:latin typeface="Poppins Bold"/>
              </a:rPr>
              <a:t>PROJET </a:t>
            </a:r>
          </a:p>
          <a:p>
            <a:pPr>
              <a:lnSpc>
                <a:spcPts val="15959"/>
              </a:lnSpc>
            </a:pPr>
            <a:r>
              <a:rPr lang="en-US" sz="14508">
                <a:solidFill>
                  <a:srgbClr val="FBF9F1"/>
                </a:solidFill>
                <a:latin typeface="Poppins Bold"/>
              </a:rPr>
              <a:t>APPLICATIF C++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357290" y="870965"/>
            <a:ext cx="463654" cy="544892"/>
          </a:xfrm>
          <a:custGeom>
            <a:avLst/>
            <a:gdLst/>
            <a:ahLst/>
            <a:cxnLst/>
            <a:rect r="r" b="b" t="t" l="l"/>
            <a:pathLst>
              <a:path h="544892" w="463654">
                <a:moveTo>
                  <a:pt x="0" y="0"/>
                </a:moveTo>
                <a:lnTo>
                  <a:pt x="463654" y="0"/>
                </a:lnTo>
                <a:lnTo>
                  <a:pt x="463654" y="544892"/>
                </a:lnTo>
                <a:lnTo>
                  <a:pt x="0" y="5448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21934" y="882426"/>
            <a:ext cx="3755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 Bold"/>
              </a:rPr>
              <a:t>BANKSTAIRS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28665" y="6833868"/>
            <a:ext cx="7762921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</a:rPr>
              <a:t>Groupe: Erwin Dziuba, Gwenolé Binet, Hugo Weymiens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29481" y="9244648"/>
            <a:ext cx="3863157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</a:rPr>
              <a:t>www.bankstairs.com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73888" y="9244648"/>
            <a:ext cx="3701778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</a:rPr>
              <a:t>contact@bankstairs.com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451260" y="9244648"/>
            <a:ext cx="431308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</a:rPr>
              <a:t>15 invisible route,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510594" y="9090026"/>
            <a:ext cx="253752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35063" y="1697394"/>
            <a:ext cx="17276378" cy="7981401"/>
          </a:xfrm>
          <a:custGeom>
            <a:avLst/>
            <a:gdLst/>
            <a:ahLst/>
            <a:cxnLst/>
            <a:rect r="r" b="b" t="t" l="l"/>
            <a:pathLst>
              <a:path h="7981401" w="17276378">
                <a:moveTo>
                  <a:pt x="0" y="0"/>
                </a:moveTo>
                <a:lnTo>
                  <a:pt x="17276378" y="0"/>
                </a:lnTo>
                <a:lnTo>
                  <a:pt x="17276378" y="7981401"/>
                </a:lnTo>
                <a:lnTo>
                  <a:pt x="0" y="79814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35063" y="187536"/>
            <a:ext cx="1396601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NOTRE GANTT: PLANNIFICATION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383718" y="9090026"/>
            <a:ext cx="507504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Open Sans Bold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29545" y="2254363"/>
            <a:ext cx="17028911" cy="5778273"/>
          </a:xfrm>
          <a:custGeom>
            <a:avLst/>
            <a:gdLst/>
            <a:ahLst/>
            <a:cxnLst/>
            <a:rect r="r" b="b" t="t" l="l"/>
            <a:pathLst>
              <a:path h="5778273" w="17028911">
                <a:moveTo>
                  <a:pt x="0" y="0"/>
                </a:moveTo>
                <a:lnTo>
                  <a:pt x="17028910" y="0"/>
                </a:lnTo>
                <a:lnTo>
                  <a:pt x="17028910" y="5778274"/>
                </a:lnTo>
                <a:lnTo>
                  <a:pt x="0" y="5778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50081" y="561975"/>
            <a:ext cx="1396601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NOTRE ONEDRIVE: DÉPÔT LIVRABLES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383718" y="9090026"/>
            <a:ext cx="507504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4674" y="2252341"/>
            <a:ext cx="8263991" cy="6262882"/>
          </a:xfrm>
          <a:custGeom>
            <a:avLst/>
            <a:gdLst/>
            <a:ahLst/>
            <a:cxnLst/>
            <a:rect r="r" b="b" t="t" l="l"/>
            <a:pathLst>
              <a:path h="6262882" w="8263991">
                <a:moveTo>
                  <a:pt x="0" y="0"/>
                </a:moveTo>
                <a:lnTo>
                  <a:pt x="8263990" y="0"/>
                </a:lnTo>
                <a:lnTo>
                  <a:pt x="8263990" y="6262883"/>
                </a:lnTo>
                <a:lnTo>
                  <a:pt x="0" y="62628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023859" y="2252341"/>
            <a:ext cx="9039740" cy="6238694"/>
          </a:xfrm>
          <a:custGeom>
            <a:avLst/>
            <a:gdLst/>
            <a:ahLst/>
            <a:cxnLst/>
            <a:rect r="r" b="b" t="t" l="l"/>
            <a:pathLst>
              <a:path h="6238694" w="9039740">
                <a:moveTo>
                  <a:pt x="0" y="0"/>
                </a:moveTo>
                <a:lnTo>
                  <a:pt x="9039740" y="0"/>
                </a:lnTo>
                <a:lnTo>
                  <a:pt x="9039740" y="6238694"/>
                </a:lnTo>
                <a:lnTo>
                  <a:pt x="0" y="62386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50081" y="561975"/>
            <a:ext cx="1597837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NOTRE GITHUB : ORGANISATION DU CODE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383718" y="9090026"/>
            <a:ext cx="507504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9183" y="2203409"/>
            <a:ext cx="13462929" cy="2524299"/>
          </a:xfrm>
          <a:custGeom>
            <a:avLst/>
            <a:gdLst/>
            <a:ahLst/>
            <a:cxnLst/>
            <a:rect r="r" b="b" t="t" l="l"/>
            <a:pathLst>
              <a:path h="2524299" w="13462929">
                <a:moveTo>
                  <a:pt x="0" y="0"/>
                </a:moveTo>
                <a:lnTo>
                  <a:pt x="13462929" y="0"/>
                </a:lnTo>
                <a:lnTo>
                  <a:pt x="13462929" y="2524299"/>
                </a:lnTo>
                <a:lnTo>
                  <a:pt x="0" y="25242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54995" y="4066265"/>
            <a:ext cx="13298859" cy="4893066"/>
          </a:xfrm>
          <a:custGeom>
            <a:avLst/>
            <a:gdLst/>
            <a:ahLst/>
            <a:cxnLst/>
            <a:rect r="r" b="b" t="t" l="l"/>
            <a:pathLst>
              <a:path h="4893066" w="13298859">
                <a:moveTo>
                  <a:pt x="0" y="0"/>
                </a:moveTo>
                <a:lnTo>
                  <a:pt x="13298858" y="0"/>
                </a:lnTo>
                <a:lnTo>
                  <a:pt x="13298858" y="4893066"/>
                </a:lnTo>
                <a:lnTo>
                  <a:pt x="0" y="48930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50081" y="561975"/>
            <a:ext cx="1597837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NOTRE DISCORD: COMMUNICATION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383718" y="9090026"/>
            <a:ext cx="507504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0293" y="2426640"/>
            <a:ext cx="16960799" cy="7260285"/>
          </a:xfrm>
          <a:custGeom>
            <a:avLst/>
            <a:gdLst/>
            <a:ahLst/>
            <a:cxnLst/>
            <a:rect r="r" b="b" t="t" l="l"/>
            <a:pathLst>
              <a:path h="7260285" w="16960799">
                <a:moveTo>
                  <a:pt x="0" y="0"/>
                </a:moveTo>
                <a:lnTo>
                  <a:pt x="16960799" y="0"/>
                </a:lnTo>
                <a:lnTo>
                  <a:pt x="16960799" y="7260285"/>
                </a:lnTo>
                <a:lnTo>
                  <a:pt x="0" y="72602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50081" y="561975"/>
            <a:ext cx="15978379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ARCHITECHTURE SIMPLIFIÉ DE NOTRE</a:t>
            </a:r>
          </a:p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APPLICATION : CLI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090026"/>
            <a:ext cx="507504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Open Sans Bold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0081" y="2511655"/>
            <a:ext cx="17124974" cy="7168288"/>
          </a:xfrm>
          <a:custGeom>
            <a:avLst/>
            <a:gdLst/>
            <a:ahLst/>
            <a:cxnLst/>
            <a:rect r="r" b="b" t="t" l="l"/>
            <a:pathLst>
              <a:path h="7168288" w="17124974">
                <a:moveTo>
                  <a:pt x="0" y="0"/>
                </a:moveTo>
                <a:lnTo>
                  <a:pt x="17124974" y="0"/>
                </a:lnTo>
                <a:lnTo>
                  <a:pt x="17124974" y="7168288"/>
                </a:lnTo>
                <a:lnTo>
                  <a:pt x="0" y="7168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50081" y="561975"/>
            <a:ext cx="15978379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ARCHITECHTURE SIMPLIFIÉ DE NOTRE</a:t>
            </a:r>
          </a:p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APPLICATION : GUI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083044"/>
            <a:ext cx="507504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Open Sans Bold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926710" y="4314613"/>
            <a:ext cx="7752955" cy="681625"/>
            <a:chOff x="0" y="0"/>
            <a:chExt cx="2041931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1931" cy="179523"/>
            </a:xfrm>
            <a:custGeom>
              <a:avLst/>
              <a:gdLst/>
              <a:ahLst/>
              <a:cxnLst/>
              <a:rect r="r" b="b" t="t" l="l"/>
              <a:pathLst>
                <a:path h="179523" w="2041931">
                  <a:moveTo>
                    <a:pt x="63909" y="0"/>
                  </a:moveTo>
                  <a:lnTo>
                    <a:pt x="1978022" y="0"/>
                  </a:lnTo>
                  <a:cubicBezTo>
                    <a:pt x="1994971" y="0"/>
                    <a:pt x="2011227" y="6733"/>
                    <a:pt x="2023212" y="18718"/>
                  </a:cubicBezTo>
                  <a:cubicBezTo>
                    <a:pt x="2035197" y="30704"/>
                    <a:pt x="2041931" y="46959"/>
                    <a:pt x="2041931" y="63909"/>
                  </a:cubicBezTo>
                  <a:lnTo>
                    <a:pt x="2041931" y="115614"/>
                  </a:lnTo>
                  <a:cubicBezTo>
                    <a:pt x="2041931" y="150910"/>
                    <a:pt x="2013318" y="179523"/>
                    <a:pt x="1978022" y="179523"/>
                  </a:cubicBezTo>
                  <a:lnTo>
                    <a:pt x="63909" y="179523"/>
                  </a:lnTo>
                  <a:cubicBezTo>
                    <a:pt x="28613" y="179523"/>
                    <a:pt x="0" y="150910"/>
                    <a:pt x="0" y="115614"/>
                  </a:cubicBezTo>
                  <a:lnTo>
                    <a:pt x="0" y="63909"/>
                  </a:lnTo>
                  <a:cubicBezTo>
                    <a:pt x="0" y="46959"/>
                    <a:pt x="6733" y="30704"/>
                    <a:pt x="18718" y="18718"/>
                  </a:cubicBezTo>
                  <a:cubicBezTo>
                    <a:pt x="30704" y="6733"/>
                    <a:pt x="46959" y="0"/>
                    <a:pt x="6390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41931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401004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652941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4"/>
                </a:lnTo>
                <a:lnTo>
                  <a:pt x="0" y="4606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798106" y="869632"/>
            <a:ext cx="5635162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FFD944"/>
                </a:solidFill>
                <a:latin typeface="Lato Bold"/>
              </a:rPr>
              <a:t>Merge le code de 3 personnes c’est dur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8106" y="1631944"/>
            <a:ext cx="7461194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E5E1DA"/>
                </a:solidFill>
                <a:latin typeface="Lato"/>
              </a:rPr>
              <a:t>En effet, lorsque tout le monde ajoute ses propres fonctionnalités cela devient très fastidieux à merge. Ce problème nous a posé le plus de problème tout au long du projet.</a:t>
            </a:r>
          </a:p>
          <a:p>
            <a:pPr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</a:rPr>
              <a:t>Solution: chacun modifie le code à son tour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5548569"/>
            <a:ext cx="5853180" cy="260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PROBLEMES MAJEURS RENCONTRÉS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06" y="3995893"/>
            <a:ext cx="7091876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FFD944"/>
                </a:solidFill>
                <a:latin typeface="Lato Bold"/>
              </a:rPr>
              <a:t>Inclure certaine Librarie nous a pris des heures</a:t>
            </a:r>
          </a:p>
          <a:p>
            <a:pPr>
              <a:lnSpc>
                <a:spcPts val="350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798106" y="4755988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</a:rPr>
              <a:t>Nous avons passé beaucoup de temps à inclure la librairie de WxWidgets et celle de Curl. Nous avons passé des heures et des heures à inclure cela.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98106" y="6515264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FFD944"/>
                </a:solidFill>
                <a:latin typeface="Lato Bold"/>
              </a:rPr>
              <a:t>Création de l’interface graphique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98106" y="7253170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</a:rPr>
              <a:t>La création de l’interface graphique nous a posé de nombreux problèmes. Ces problèmes on été dû plus à l’affichage et au nombreux bug. Difficulté à utiliser les fonctions du cli.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383718" y="9090026"/>
            <a:ext cx="507504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3139" y="1794027"/>
            <a:ext cx="6222428" cy="6090479"/>
          </a:xfrm>
          <a:custGeom>
            <a:avLst/>
            <a:gdLst/>
            <a:ahLst/>
            <a:cxnLst/>
            <a:rect r="r" b="b" t="t" l="l"/>
            <a:pathLst>
              <a:path h="6090479" w="6222428">
                <a:moveTo>
                  <a:pt x="0" y="0"/>
                </a:moveTo>
                <a:lnTo>
                  <a:pt x="6222428" y="0"/>
                </a:lnTo>
                <a:lnTo>
                  <a:pt x="6222428" y="6090479"/>
                </a:lnTo>
                <a:lnTo>
                  <a:pt x="0" y="60904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745444" y="413322"/>
            <a:ext cx="3747955" cy="9460356"/>
          </a:xfrm>
          <a:custGeom>
            <a:avLst/>
            <a:gdLst/>
            <a:ahLst/>
            <a:cxnLst/>
            <a:rect r="r" b="b" t="t" l="l"/>
            <a:pathLst>
              <a:path h="9460356" w="3747955">
                <a:moveTo>
                  <a:pt x="0" y="0"/>
                </a:moveTo>
                <a:lnTo>
                  <a:pt x="3747955" y="0"/>
                </a:lnTo>
                <a:lnTo>
                  <a:pt x="3747955" y="9460356"/>
                </a:lnTo>
                <a:lnTo>
                  <a:pt x="0" y="94603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078379" y="2139433"/>
            <a:ext cx="7321784" cy="7464273"/>
          </a:xfrm>
          <a:custGeom>
            <a:avLst/>
            <a:gdLst/>
            <a:ahLst/>
            <a:cxnLst/>
            <a:rect r="r" b="b" t="t" l="l"/>
            <a:pathLst>
              <a:path h="7464273" w="7321784">
                <a:moveTo>
                  <a:pt x="0" y="0"/>
                </a:moveTo>
                <a:lnTo>
                  <a:pt x="7321784" y="0"/>
                </a:lnTo>
                <a:lnTo>
                  <a:pt x="7321784" y="7464273"/>
                </a:lnTo>
                <a:lnTo>
                  <a:pt x="0" y="74642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50081" y="561975"/>
            <a:ext cx="1597837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EXPLICATION DU CODE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383718" y="9090026"/>
            <a:ext cx="507504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651837" y="28933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85044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173813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28665" y="2413563"/>
            <a:ext cx="16217131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959"/>
              </a:lnSpc>
            </a:pPr>
            <a:r>
              <a:rPr lang="en-US" sz="14508">
                <a:solidFill>
                  <a:srgbClr val="FBF9F1"/>
                </a:solidFill>
                <a:latin typeface="Poppins Bold"/>
              </a:rPr>
              <a:t>DÉMONSTRATION</a:t>
            </a:r>
          </a:p>
          <a:p>
            <a:pPr>
              <a:lnSpc>
                <a:spcPts val="15959"/>
              </a:lnSpc>
            </a:pPr>
            <a:r>
              <a:rPr lang="en-US" sz="14508">
                <a:solidFill>
                  <a:srgbClr val="FBF9F1"/>
                </a:solidFill>
                <a:latin typeface="Poppins Bold"/>
              </a:rPr>
              <a:t>FONTIONNELLE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357290" y="870965"/>
            <a:ext cx="463654" cy="544892"/>
          </a:xfrm>
          <a:custGeom>
            <a:avLst/>
            <a:gdLst/>
            <a:ahLst/>
            <a:cxnLst/>
            <a:rect r="r" b="b" t="t" l="l"/>
            <a:pathLst>
              <a:path h="544892" w="463654">
                <a:moveTo>
                  <a:pt x="0" y="0"/>
                </a:moveTo>
                <a:lnTo>
                  <a:pt x="463654" y="0"/>
                </a:lnTo>
                <a:lnTo>
                  <a:pt x="463654" y="544892"/>
                </a:lnTo>
                <a:lnTo>
                  <a:pt x="0" y="5448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21934" y="882426"/>
            <a:ext cx="3755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 Bold"/>
              </a:rPr>
              <a:t>BANKSTAIRS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28665" y="6833868"/>
            <a:ext cx="7762921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</a:rPr>
              <a:t>Groupe: Erwin Dziuba, Gwenolé Binet, Hugo Weymiens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29481" y="9244648"/>
            <a:ext cx="3863157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</a:rPr>
              <a:t>www.bankstairs.com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73888" y="9244648"/>
            <a:ext cx="3701778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</a:rPr>
              <a:t>contact@bankstairs.com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451260" y="9244648"/>
            <a:ext cx="431308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</a:rPr>
              <a:t>15 invisible route,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383718" y="9090026"/>
            <a:ext cx="507504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42318">
            <a:off x="12037037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25985" y="3328464"/>
            <a:ext cx="15148103" cy="6232551"/>
            <a:chOff x="0" y="0"/>
            <a:chExt cx="3989624" cy="164149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989624" cy="1641495"/>
            </a:xfrm>
            <a:custGeom>
              <a:avLst/>
              <a:gdLst/>
              <a:ahLst/>
              <a:cxnLst/>
              <a:rect r="r" b="b" t="t" l="l"/>
              <a:pathLst>
                <a:path h="1641495" w="3989624">
                  <a:moveTo>
                    <a:pt x="10222" y="0"/>
                  </a:moveTo>
                  <a:lnTo>
                    <a:pt x="3979402" y="0"/>
                  </a:lnTo>
                  <a:cubicBezTo>
                    <a:pt x="3982113" y="0"/>
                    <a:pt x="3984713" y="1077"/>
                    <a:pt x="3986630" y="2994"/>
                  </a:cubicBezTo>
                  <a:cubicBezTo>
                    <a:pt x="3988546" y="4911"/>
                    <a:pt x="3989624" y="7511"/>
                    <a:pt x="3989624" y="10222"/>
                  </a:cubicBezTo>
                  <a:lnTo>
                    <a:pt x="3989624" y="1631273"/>
                  </a:lnTo>
                  <a:cubicBezTo>
                    <a:pt x="3989624" y="1633984"/>
                    <a:pt x="3988546" y="1636584"/>
                    <a:pt x="3986630" y="1638501"/>
                  </a:cubicBezTo>
                  <a:cubicBezTo>
                    <a:pt x="3984713" y="1640418"/>
                    <a:pt x="3982113" y="1641495"/>
                    <a:pt x="3979402" y="1641495"/>
                  </a:cubicBezTo>
                  <a:lnTo>
                    <a:pt x="10222" y="1641495"/>
                  </a:lnTo>
                  <a:cubicBezTo>
                    <a:pt x="7511" y="1641495"/>
                    <a:pt x="4911" y="1640418"/>
                    <a:pt x="2994" y="1638501"/>
                  </a:cubicBezTo>
                  <a:cubicBezTo>
                    <a:pt x="1077" y="1636584"/>
                    <a:pt x="0" y="1633984"/>
                    <a:pt x="0" y="1631273"/>
                  </a:cubicBezTo>
                  <a:lnTo>
                    <a:pt x="0" y="10222"/>
                  </a:lnTo>
                  <a:cubicBezTo>
                    <a:pt x="0" y="7511"/>
                    <a:pt x="1077" y="4911"/>
                    <a:pt x="2994" y="2994"/>
                  </a:cubicBezTo>
                  <a:cubicBezTo>
                    <a:pt x="4911" y="1077"/>
                    <a:pt x="7511" y="0"/>
                    <a:pt x="10222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989624" cy="16795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147874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77667" y="1839074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1" y="0"/>
                </a:lnTo>
                <a:lnTo>
                  <a:pt x="896421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25985" y="713019"/>
            <a:ext cx="7273915" cy="105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6999">
                <a:solidFill>
                  <a:srgbClr val="FBF9F1"/>
                </a:solidFill>
                <a:latin typeface="Poppins Bold"/>
              </a:rPr>
              <a:t>SOMMAIRE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24052" y="3934895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25526" y="3934895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D944"/>
                </a:solidFill>
                <a:latin typeface="Lato Bold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24052" y="5073670"/>
            <a:ext cx="544164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</a:rPr>
              <a:t>Présentation des fonctionnalités implémentées dans notre logiciel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25526" y="50736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D944"/>
                </a:solidFill>
                <a:latin typeface="Lato Bold"/>
              </a:rPr>
              <a:t>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24052" y="6210320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</a:rPr>
              <a:t>Contraintes techniques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25526" y="621032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D944"/>
                </a:solidFill>
                <a:latin typeface="Lato Bold"/>
              </a:rPr>
              <a:t>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24052" y="7346970"/>
            <a:ext cx="5441644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E5E1DA"/>
                </a:solidFill>
                <a:latin typeface="Lato"/>
              </a:rPr>
              <a:t>Environnement et Outils de Développement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525526" y="73469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D944"/>
                </a:solidFill>
                <a:latin typeface="Lato Bold"/>
              </a:rPr>
              <a:t>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24052" y="8483621"/>
            <a:ext cx="544164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E5E1DA"/>
                </a:solidFill>
                <a:latin typeface="Lato"/>
              </a:rPr>
              <a:t>Le choix du Framework GUI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525526" y="8483621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D944"/>
                </a:solidFill>
                <a:latin typeface="Lato Bold"/>
              </a:rPr>
              <a:t>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621293" y="3935958"/>
            <a:ext cx="544164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E5E1DA"/>
                </a:solidFill>
                <a:latin typeface="Lato"/>
              </a:rPr>
              <a:t>Notre Gestion de projet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8922767" y="3935958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D944"/>
                </a:solidFill>
                <a:latin typeface="Lato Bold"/>
              </a:rPr>
              <a:t>6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621293" y="5074733"/>
            <a:ext cx="580458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</a:rPr>
              <a:t>L’architecture de l’application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922767" y="5074733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D944"/>
                </a:solidFill>
                <a:latin typeface="Lato Bold"/>
              </a:rPr>
              <a:t>7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621293" y="6211383"/>
            <a:ext cx="544164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E5E1DA"/>
                </a:solidFill>
                <a:latin typeface="Lato"/>
              </a:rPr>
              <a:t>Les problèmes rencontrés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8922767" y="6211383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D944"/>
                </a:solidFill>
                <a:latin typeface="Lato Bold"/>
              </a:rPr>
              <a:t>8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621293" y="7348033"/>
            <a:ext cx="544164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E5E1DA"/>
                </a:solidFill>
                <a:latin typeface="Lato"/>
              </a:rPr>
              <a:t>Explications du code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8922767" y="7348033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D944"/>
                </a:solidFill>
                <a:latin typeface="Lato Bold"/>
              </a:rPr>
              <a:t>9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621293" y="8484683"/>
            <a:ext cx="544164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E5E1DA"/>
                </a:solidFill>
                <a:latin typeface="Lato"/>
              </a:rPr>
              <a:t>Démonstration de notre application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8922767" y="8484683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D944"/>
                </a:solidFill>
                <a:latin typeface="Lato Bold"/>
              </a:rPr>
              <a:t>10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7510594" y="9090026"/>
            <a:ext cx="253752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0" t="-9244" r="-8446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482999"/>
            <a:ext cx="12577332" cy="8137251"/>
            <a:chOff x="0" y="0"/>
            <a:chExt cx="3312548" cy="21431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12549" cy="2143144"/>
            </a:xfrm>
            <a:custGeom>
              <a:avLst/>
              <a:gdLst/>
              <a:ahLst/>
              <a:cxnLst/>
              <a:rect r="r" b="b" t="t" l="l"/>
              <a:pathLst>
                <a:path h="2143144" w="3312549">
                  <a:moveTo>
                    <a:pt x="12311" y="0"/>
                  </a:moveTo>
                  <a:lnTo>
                    <a:pt x="3300238" y="0"/>
                  </a:lnTo>
                  <a:cubicBezTo>
                    <a:pt x="3307037" y="0"/>
                    <a:pt x="3312549" y="5512"/>
                    <a:pt x="3312549" y="12311"/>
                  </a:cubicBezTo>
                  <a:lnTo>
                    <a:pt x="3312549" y="2130834"/>
                  </a:lnTo>
                  <a:cubicBezTo>
                    <a:pt x="3312549" y="2134099"/>
                    <a:pt x="3311251" y="2137230"/>
                    <a:pt x="3308943" y="2139539"/>
                  </a:cubicBezTo>
                  <a:cubicBezTo>
                    <a:pt x="3306634" y="2141847"/>
                    <a:pt x="3303503" y="2143144"/>
                    <a:pt x="3300238" y="2143144"/>
                  </a:cubicBezTo>
                  <a:lnTo>
                    <a:pt x="12311" y="2143144"/>
                  </a:lnTo>
                  <a:cubicBezTo>
                    <a:pt x="9046" y="2143144"/>
                    <a:pt x="5915" y="2141847"/>
                    <a:pt x="3606" y="2139539"/>
                  </a:cubicBezTo>
                  <a:cubicBezTo>
                    <a:pt x="1297" y="2137230"/>
                    <a:pt x="0" y="2134099"/>
                    <a:pt x="0" y="2130834"/>
                  </a:cubicBezTo>
                  <a:lnTo>
                    <a:pt x="0" y="12311"/>
                  </a:lnTo>
                  <a:cubicBezTo>
                    <a:pt x="0" y="9046"/>
                    <a:pt x="1297" y="5915"/>
                    <a:pt x="3606" y="3606"/>
                  </a:cubicBezTo>
                  <a:cubicBezTo>
                    <a:pt x="5915" y="1297"/>
                    <a:pt x="9046" y="0"/>
                    <a:pt x="12311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312548" cy="2181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683564" y="4395060"/>
            <a:ext cx="9267604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</a:rPr>
              <a:t>Ce projet représente une fusion entre les connaissances théoriques acquises et leur application pratique dans un cadre professionnel simulé.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39023" y="2285225"/>
            <a:ext cx="8043479" cy="98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FBF9F1"/>
                </a:solidFill>
                <a:latin typeface="Poppins Bold"/>
              </a:rPr>
              <a:t>INTRODUCTION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698141" y="5643890"/>
            <a:ext cx="8253027" cy="3506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E5E1DA"/>
                </a:solidFill>
                <a:latin typeface="Lato"/>
              </a:rPr>
              <a:t>En équipe de trois à quatre étudiants, nous sommes chargés de créer un système bancaire sophistiqué qui se décompose en deux interfaces distinctes: un FrontOffice pour les clients et un BackOffice pour les employés de la banque.</a:t>
            </a:r>
          </a:p>
          <a:p>
            <a:pPr>
              <a:lnSpc>
                <a:spcPts val="3080"/>
              </a:lnSpc>
            </a:pPr>
            <a:r>
              <a:rPr lang="en-US" sz="2200">
                <a:solidFill>
                  <a:srgbClr val="E5E1DA"/>
                </a:solidFill>
                <a:latin typeface="Lato"/>
              </a:rPr>
              <a:t>Nous aborderons ce défi en quatre étapes progressives, chacune avec des objectifs et des résultats spécifiques à atteindre, qui démontreront notre compréhension et notre maîtrise des concepts clés de la programmation orientée objet.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7510594" y="9090026"/>
            <a:ext cx="253752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8355821">
            <a:off x="-3819711" y="-676055"/>
            <a:ext cx="9940582" cy="10671659"/>
          </a:xfrm>
          <a:custGeom>
            <a:avLst/>
            <a:gdLst/>
            <a:ahLst/>
            <a:cxnLst/>
            <a:rect r="r" b="b" t="t" l="l"/>
            <a:pathLst>
              <a:path h="10671659" w="9940582">
                <a:moveTo>
                  <a:pt x="9940582" y="10671659"/>
                </a:moveTo>
                <a:lnTo>
                  <a:pt x="0" y="10671659"/>
                </a:lnTo>
                <a:lnTo>
                  <a:pt x="0" y="0"/>
                </a:lnTo>
                <a:lnTo>
                  <a:pt x="9940582" y="0"/>
                </a:lnTo>
                <a:lnTo>
                  <a:pt x="9940582" y="10671659"/>
                </a:lnTo>
                <a:close/>
              </a:path>
            </a:pathLst>
          </a:custGeom>
          <a:blipFill>
            <a:blip r:embed="rId2"/>
            <a:stretch>
              <a:fillRect l="-54" t="0" r="-54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611380" y="2127662"/>
            <a:ext cx="3315696" cy="932720"/>
            <a:chOff x="0" y="0"/>
            <a:chExt cx="873270" cy="2456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73270" cy="245655"/>
            </a:xfrm>
            <a:custGeom>
              <a:avLst/>
              <a:gdLst/>
              <a:ahLst/>
              <a:cxnLst/>
              <a:rect r="r" b="b" t="t" l="l"/>
              <a:pathLst>
                <a:path h="245655" w="873270">
                  <a:moveTo>
                    <a:pt x="122827" y="0"/>
                  </a:moveTo>
                  <a:lnTo>
                    <a:pt x="750442" y="0"/>
                  </a:lnTo>
                  <a:cubicBezTo>
                    <a:pt x="783018" y="0"/>
                    <a:pt x="814260" y="12941"/>
                    <a:pt x="837294" y="35975"/>
                  </a:cubicBezTo>
                  <a:cubicBezTo>
                    <a:pt x="860329" y="59010"/>
                    <a:pt x="873270" y="90251"/>
                    <a:pt x="873270" y="122827"/>
                  </a:cubicBezTo>
                  <a:lnTo>
                    <a:pt x="873270" y="122827"/>
                  </a:lnTo>
                  <a:cubicBezTo>
                    <a:pt x="873270" y="155403"/>
                    <a:pt x="860329" y="186645"/>
                    <a:pt x="837294" y="209679"/>
                  </a:cubicBezTo>
                  <a:cubicBezTo>
                    <a:pt x="814260" y="232714"/>
                    <a:pt x="783018" y="245655"/>
                    <a:pt x="750442" y="245655"/>
                  </a:cubicBezTo>
                  <a:lnTo>
                    <a:pt x="122827" y="245655"/>
                  </a:lnTo>
                  <a:cubicBezTo>
                    <a:pt x="90251" y="245655"/>
                    <a:pt x="59010" y="232714"/>
                    <a:pt x="35975" y="209679"/>
                  </a:cubicBezTo>
                  <a:cubicBezTo>
                    <a:pt x="12941" y="186645"/>
                    <a:pt x="0" y="155403"/>
                    <a:pt x="0" y="122827"/>
                  </a:cubicBezTo>
                  <a:lnTo>
                    <a:pt x="0" y="122827"/>
                  </a:lnTo>
                  <a:cubicBezTo>
                    <a:pt x="0" y="90251"/>
                    <a:pt x="12941" y="59010"/>
                    <a:pt x="35975" y="35975"/>
                  </a:cubicBezTo>
                  <a:cubicBezTo>
                    <a:pt x="59010" y="12941"/>
                    <a:pt x="90251" y="0"/>
                    <a:pt x="122827" y="0"/>
                  </a:cubicBezTo>
                  <a:close/>
                </a:path>
              </a:pathLst>
            </a:custGeom>
            <a:solidFill>
              <a:srgbClr val="FFD944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73270" cy="293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Lato Bold"/>
                </a:rPr>
                <a:t>Niveau 2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165201" y="2127662"/>
            <a:ext cx="3387685" cy="932720"/>
            <a:chOff x="0" y="0"/>
            <a:chExt cx="892230" cy="24565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92230" cy="245655"/>
            </a:xfrm>
            <a:custGeom>
              <a:avLst/>
              <a:gdLst/>
              <a:ahLst/>
              <a:cxnLst/>
              <a:rect r="r" b="b" t="t" l="l"/>
              <a:pathLst>
                <a:path h="245655" w="892230">
                  <a:moveTo>
                    <a:pt x="122827" y="0"/>
                  </a:moveTo>
                  <a:lnTo>
                    <a:pt x="769402" y="0"/>
                  </a:lnTo>
                  <a:cubicBezTo>
                    <a:pt x="801978" y="0"/>
                    <a:pt x="833220" y="12941"/>
                    <a:pt x="856254" y="35975"/>
                  </a:cubicBezTo>
                  <a:cubicBezTo>
                    <a:pt x="879289" y="59010"/>
                    <a:pt x="892230" y="90251"/>
                    <a:pt x="892230" y="122827"/>
                  </a:cubicBezTo>
                  <a:lnTo>
                    <a:pt x="892230" y="122827"/>
                  </a:lnTo>
                  <a:cubicBezTo>
                    <a:pt x="892230" y="190663"/>
                    <a:pt x="837238" y="245655"/>
                    <a:pt x="769402" y="245655"/>
                  </a:cubicBezTo>
                  <a:lnTo>
                    <a:pt x="122827" y="245655"/>
                  </a:lnTo>
                  <a:cubicBezTo>
                    <a:pt x="90251" y="245655"/>
                    <a:pt x="59010" y="232714"/>
                    <a:pt x="35975" y="209679"/>
                  </a:cubicBezTo>
                  <a:cubicBezTo>
                    <a:pt x="12941" y="186645"/>
                    <a:pt x="0" y="155403"/>
                    <a:pt x="0" y="122827"/>
                  </a:cubicBezTo>
                  <a:lnTo>
                    <a:pt x="0" y="122827"/>
                  </a:lnTo>
                  <a:cubicBezTo>
                    <a:pt x="0" y="90251"/>
                    <a:pt x="12941" y="59010"/>
                    <a:pt x="35975" y="35975"/>
                  </a:cubicBezTo>
                  <a:cubicBezTo>
                    <a:pt x="59010" y="12941"/>
                    <a:pt x="90251" y="0"/>
                    <a:pt x="122827" y="0"/>
                  </a:cubicBezTo>
                  <a:close/>
                </a:path>
              </a:pathLst>
            </a:custGeom>
            <a:solidFill>
              <a:srgbClr val="FFD944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92230" cy="293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Lato Bold"/>
                </a:rPr>
                <a:t>Niveau 3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791689" y="2127662"/>
            <a:ext cx="3345731" cy="932720"/>
            <a:chOff x="0" y="0"/>
            <a:chExt cx="881180" cy="24565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81180" cy="245655"/>
            </a:xfrm>
            <a:custGeom>
              <a:avLst/>
              <a:gdLst/>
              <a:ahLst/>
              <a:cxnLst/>
              <a:rect r="r" b="b" t="t" l="l"/>
              <a:pathLst>
                <a:path h="245655" w="881180">
                  <a:moveTo>
                    <a:pt x="122827" y="0"/>
                  </a:moveTo>
                  <a:lnTo>
                    <a:pt x="758353" y="0"/>
                  </a:lnTo>
                  <a:cubicBezTo>
                    <a:pt x="826189" y="0"/>
                    <a:pt x="881180" y="54992"/>
                    <a:pt x="881180" y="122827"/>
                  </a:cubicBezTo>
                  <a:lnTo>
                    <a:pt x="881180" y="122827"/>
                  </a:lnTo>
                  <a:cubicBezTo>
                    <a:pt x="881180" y="155403"/>
                    <a:pt x="868240" y="186645"/>
                    <a:pt x="845205" y="209679"/>
                  </a:cubicBezTo>
                  <a:cubicBezTo>
                    <a:pt x="822170" y="232714"/>
                    <a:pt x="790929" y="245655"/>
                    <a:pt x="758353" y="245655"/>
                  </a:cubicBezTo>
                  <a:lnTo>
                    <a:pt x="122827" y="245655"/>
                  </a:lnTo>
                  <a:cubicBezTo>
                    <a:pt x="90251" y="245655"/>
                    <a:pt x="59010" y="232714"/>
                    <a:pt x="35975" y="209679"/>
                  </a:cubicBezTo>
                  <a:cubicBezTo>
                    <a:pt x="12941" y="186645"/>
                    <a:pt x="0" y="155403"/>
                    <a:pt x="0" y="122827"/>
                  </a:cubicBezTo>
                  <a:lnTo>
                    <a:pt x="0" y="122827"/>
                  </a:lnTo>
                  <a:cubicBezTo>
                    <a:pt x="0" y="90251"/>
                    <a:pt x="12941" y="59010"/>
                    <a:pt x="35975" y="35975"/>
                  </a:cubicBezTo>
                  <a:cubicBezTo>
                    <a:pt x="59010" y="12941"/>
                    <a:pt x="90251" y="0"/>
                    <a:pt x="122827" y="0"/>
                  </a:cubicBezTo>
                  <a:close/>
                </a:path>
              </a:pathLst>
            </a:custGeom>
            <a:solidFill>
              <a:srgbClr val="FFD944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81180" cy="293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Lato Bold"/>
                </a:rPr>
                <a:t>Niveau 4</a:t>
              </a:r>
            </a:p>
          </p:txBody>
        </p:sp>
      </p:grpSp>
      <p:graphicFrame>
        <p:nvGraphicFramePr>
          <p:cNvPr name="Table 12" id="12"/>
          <p:cNvGraphicFramePr>
            <a:graphicFrameLocks noGrp="true"/>
          </p:cNvGraphicFramePr>
          <p:nvPr/>
        </p:nvGraphicFramePr>
        <p:xfrm>
          <a:off x="489802" y="3357486"/>
          <a:ext cx="16647618" cy="6919030"/>
        </p:xfrm>
        <a:graphic>
          <a:graphicData uri="http://schemas.openxmlformats.org/drawingml/2006/table">
            <a:tbl>
              <a:tblPr/>
              <a:tblGrid>
                <a:gridCol w="2443985"/>
                <a:gridCol w="3564619"/>
                <a:gridCol w="3564619"/>
                <a:gridCol w="3562167"/>
                <a:gridCol w="3512229"/>
              </a:tblGrid>
              <a:tr h="200383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Lato"/>
                        </a:rPr>
                        <a:t>Front Office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1D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E5E1DA"/>
                          </a:solidFill>
                          <a:latin typeface="Lato Bold"/>
                        </a:rPr>
                        <a:t>Authentification + consulter son compte + créditer ou débiter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E5E1DA"/>
                          </a:solidFill>
                          <a:latin typeface="Lato Bold"/>
                        </a:rPr>
                        <a:t>consulter tous ses comptes +  créditer ou débiter l'un de ses comptes + faire un virement entre ses comptes + consulter son historique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E5E1DA"/>
                          </a:solidFill>
                          <a:latin typeface="Lato Bold"/>
                        </a:rPr>
                        <a:t>gérer 2 profils: propriétaire  + conjoint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E5E1DA"/>
                          </a:solidFill>
                          <a:latin typeface="Lato Bold"/>
                        </a:rPr>
                        <a:t> pour le propriétaire, réaliser des virements vers une autre banque disponible + pour la banque destinataire autorise les opérations des autres banques.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20250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Lato"/>
                        </a:rPr>
                        <a:t>Back Office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1D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E5E1DA"/>
                          </a:solidFill>
                          <a:latin typeface="Lato"/>
                        </a:rPr>
                        <a:t>Authentification + créer des utilisateurs + créer et associer un compte courant à un utilisateur existant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E5E1DA"/>
                          </a:solidFill>
                          <a:latin typeface="Lato"/>
                        </a:rPr>
                        <a:t> créer et associer un livret C ou un PEL + consulter l'historique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E5E1DA"/>
                          </a:solidFill>
                          <a:latin typeface="Lato"/>
                        </a:rPr>
                        <a:t> pouvoir créer et associer des profils aux client : stagiaire, employé, directeur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E5E1DA"/>
                          </a:solidFill>
                          <a:latin typeface="Lato"/>
                        </a:rPr>
                        <a:t>pour le directeur, référencer sa banque auprès de la banque centrale + pour le directeur ou un employé, autoriser des opérations d'une autre banque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34316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Lato Bold"/>
                        </a:rPr>
                        <a:t>Notions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1D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E5E1DA"/>
                          </a:solidFill>
                          <a:latin typeface="Lato"/>
                        </a:rPr>
                        <a:t>Utilisation des classes + Modéliser les entités (MCD) + IHM console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E5E1DA"/>
                          </a:solidFill>
                          <a:latin typeface="Lato"/>
                        </a:rPr>
                        <a:t>Utiliser la notion de classe absctract et d'héritage + GUI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E5E1DA"/>
                          </a:solidFill>
                          <a:latin typeface="Lato"/>
                        </a:rPr>
                        <a:t> Dissocier le client du profil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E5E1DA"/>
                          </a:solidFill>
                          <a:latin typeface="Lato"/>
                        </a:rPr>
                        <a:t>Utiliser les sockets pour échanger des fichiers JSON avec la banque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5470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Lato Bold"/>
                        </a:rPr>
                        <a:t>Type Compte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1D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100"/>
                        </a:lnSpc>
                      </a:pPr>
                      <a:r>
                        <a:rPr lang="en-US" sz="1500">
                          <a:solidFill>
                            <a:srgbClr val="E5E1DA"/>
                          </a:solidFill>
                          <a:latin typeface="Lato"/>
                        </a:rPr>
                        <a:t>Compte Courant</a:t>
                      </a:r>
                    </a:p>
                    <a:p>
                      <a:pPr algn="ctr">
                        <a:lnSpc>
                          <a:spcPts val="294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E5E1DA"/>
                          </a:solidFill>
                          <a:latin typeface="Lato"/>
                        </a:rPr>
                        <a:t>Livret C + PEL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E5E1DA"/>
                          </a:solidFill>
                          <a:latin typeface="Lato"/>
                        </a:rPr>
                        <a:t>Plan Boursier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name="TextBox 13" id="13"/>
          <p:cNvSpPr txBox="true"/>
          <p:nvPr/>
        </p:nvSpPr>
        <p:spPr>
          <a:xfrm rot="0">
            <a:off x="5400175" y="378237"/>
            <a:ext cx="7487649" cy="145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>
                <a:solidFill>
                  <a:srgbClr val="FBF9F1"/>
                </a:solidFill>
                <a:latin typeface="Poppins Bold"/>
              </a:rPr>
              <a:t>FONCTIONALITÉS DE NOTRE BANQUE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3012506" y="2127662"/>
            <a:ext cx="3360749" cy="932720"/>
            <a:chOff x="0" y="0"/>
            <a:chExt cx="885136" cy="24565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85136" cy="245655"/>
            </a:xfrm>
            <a:custGeom>
              <a:avLst/>
              <a:gdLst/>
              <a:ahLst/>
              <a:cxnLst/>
              <a:rect r="r" b="b" t="t" l="l"/>
              <a:pathLst>
                <a:path h="245655" w="885136">
                  <a:moveTo>
                    <a:pt x="122827" y="0"/>
                  </a:moveTo>
                  <a:lnTo>
                    <a:pt x="762308" y="0"/>
                  </a:lnTo>
                  <a:cubicBezTo>
                    <a:pt x="794884" y="0"/>
                    <a:pt x="826126" y="12941"/>
                    <a:pt x="849160" y="35975"/>
                  </a:cubicBezTo>
                  <a:cubicBezTo>
                    <a:pt x="872195" y="59010"/>
                    <a:pt x="885136" y="90251"/>
                    <a:pt x="885136" y="122827"/>
                  </a:cubicBezTo>
                  <a:lnTo>
                    <a:pt x="885136" y="122827"/>
                  </a:lnTo>
                  <a:cubicBezTo>
                    <a:pt x="885136" y="190663"/>
                    <a:pt x="830144" y="245655"/>
                    <a:pt x="762308" y="245655"/>
                  </a:cubicBezTo>
                  <a:lnTo>
                    <a:pt x="122827" y="245655"/>
                  </a:lnTo>
                  <a:cubicBezTo>
                    <a:pt x="90251" y="245655"/>
                    <a:pt x="59010" y="232714"/>
                    <a:pt x="35975" y="209679"/>
                  </a:cubicBezTo>
                  <a:cubicBezTo>
                    <a:pt x="12941" y="186645"/>
                    <a:pt x="0" y="155403"/>
                    <a:pt x="0" y="122827"/>
                  </a:cubicBezTo>
                  <a:lnTo>
                    <a:pt x="0" y="122827"/>
                  </a:lnTo>
                  <a:cubicBezTo>
                    <a:pt x="0" y="90251"/>
                    <a:pt x="12941" y="59010"/>
                    <a:pt x="35975" y="35975"/>
                  </a:cubicBezTo>
                  <a:cubicBezTo>
                    <a:pt x="59010" y="12941"/>
                    <a:pt x="90251" y="0"/>
                    <a:pt x="122827" y="0"/>
                  </a:cubicBezTo>
                  <a:close/>
                </a:path>
              </a:pathLst>
            </a:custGeom>
            <a:solidFill>
              <a:srgbClr val="FFD944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885136" cy="293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Lato Bold"/>
                </a:rPr>
                <a:t>Niveau 1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7510594" y="9090026"/>
            <a:ext cx="253752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42975" y="4049006"/>
            <a:ext cx="7188059" cy="2594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E5E1DA"/>
                </a:solidFill>
                <a:latin typeface="Lato"/>
              </a:rPr>
              <a:t>Réaliser une application en C++</a:t>
            </a:r>
          </a:p>
          <a:p>
            <a:pPr>
              <a:lnSpc>
                <a:spcPts val="2940"/>
              </a:lnSpc>
            </a:pPr>
          </a:p>
          <a:p>
            <a:pPr>
              <a:lnSpc>
                <a:spcPts val="2940"/>
              </a:lnSpc>
            </a:pPr>
            <a:r>
              <a:rPr lang="en-US" sz="2100">
                <a:solidFill>
                  <a:srgbClr val="E5E1DA"/>
                </a:solidFill>
                <a:latin typeface="Lato"/>
              </a:rPr>
              <a:t>Utilisation d’un Framework Pour l’interface graphique</a:t>
            </a:r>
          </a:p>
          <a:p>
            <a:pPr>
              <a:lnSpc>
                <a:spcPts val="2940"/>
              </a:lnSpc>
            </a:pPr>
          </a:p>
          <a:p>
            <a:pPr>
              <a:lnSpc>
                <a:spcPts val="2940"/>
              </a:lnSpc>
            </a:pPr>
            <a:r>
              <a:rPr lang="en-US" sz="2100">
                <a:solidFill>
                  <a:srgbClr val="E5E1DA"/>
                </a:solidFill>
                <a:latin typeface="Lato"/>
              </a:rPr>
              <a:t>Application sécurisé</a:t>
            </a:r>
          </a:p>
          <a:p>
            <a:pPr>
              <a:lnSpc>
                <a:spcPts val="2940"/>
              </a:lnSpc>
            </a:pPr>
          </a:p>
          <a:p>
            <a:pPr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</a:rPr>
              <a:t>Facile d’utilisation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2975" y="1706421"/>
            <a:ext cx="5886506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CONTRAINTES TECHNIQUES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510594" y="9090026"/>
            <a:ext cx="253752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4622652" y="162339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423562"/>
            <a:ext cx="13325226" cy="3001714"/>
          </a:xfrm>
          <a:custGeom>
            <a:avLst/>
            <a:gdLst/>
            <a:ahLst/>
            <a:cxnLst/>
            <a:rect r="r" b="b" t="t" l="l"/>
            <a:pathLst>
              <a:path h="3001714" w="13325226">
                <a:moveTo>
                  <a:pt x="0" y="0"/>
                </a:moveTo>
                <a:lnTo>
                  <a:pt x="13325226" y="0"/>
                </a:lnTo>
                <a:lnTo>
                  <a:pt x="13325226" y="3001714"/>
                </a:lnTo>
                <a:lnTo>
                  <a:pt x="0" y="3001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065880" y="4756199"/>
            <a:ext cx="1898768" cy="2105001"/>
          </a:xfrm>
          <a:custGeom>
            <a:avLst/>
            <a:gdLst/>
            <a:ahLst/>
            <a:cxnLst/>
            <a:rect r="r" b="b" t="t" l="l"/>
            <a:pathLst>
              <a:path h="2105001" w="1898768">
                <a:moveTo>
                  <a:pt x="0" y="0"/>
                </a:moveTo>
                <a:lnTo>
                  <a:pt x="1898768" y="0"/>
                </a:lnTo>
                <a:lnTo>
                  <a:pt x="1898768" y="2105001"/>
                </a:lnTo>
                <a:lnTo>
                  <a:pt x="0" y="21050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78892"/>
            <a:ext cx="1172786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ENVIRONNEMENT ET OUTILS DE DÉVELOPPEMENT</a:t>
            </a:r>
            <a:r>
              <a:rPr lang="en-US" sz="6000">
                <a:solidFill>
                  <a:srgbClr val="FBF9F1"/>
                </a:solidFill>
                <a:latin typeface="Poppins Bold"/>
              </a:rPr>
              <a:t>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10594" y="9090026"/>
            <a:ext cx="253752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-6581853" y="3159945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919003" y="2538285"/>
            <a:ext cx="9340297" cy="2217405"/>
          </a:xfrm>
          <a:custGeom>
            <a:avLst/>
            <a:gdLst/>
            <a:ahLst/>
            <a:cxnLst/>
            <a:rect r="r" b="b" t="t" l="l"/>
            <a:pathLst>
              <a:path h="2217405" w="9340297">
                <a:moveTo>
                  <a:pt x="0" y="0"/>
                </a:moveTo>
                <a:lnTo>
                  <a:pt x="9340297" y="0"/>
                </a:lnTo>
                <a:lnTo>
                  <a:pt x="9340297" y="2217405"/>
                </a:lnTo>
                <a:lnTo>
                  <a:pt x="0" y="22174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919003" y="4755690"/>
            <a:ext cx="9340297" cy="4502610"/>
          </a:xfrm>
          <a:custGeom>
            <a:avLst/>
            <a:gdLst/>
            <a:ahLst/>
            <a:cxnLst/>
            <a:rect r="r" b="b" t="t" l="l"/>
            <a:pathLst>
              <a:path h="4502610" w="9340297">
                <a:moveTo>
                  <a:pt x="0" y="0"/>
                </a:moveTo>
                <a:lnTo>
                  <a:pt x="9340297" y="0"/>
                </a:lnTo>
                <a:lnTo>
                  <a:pt x="9340297" y="4502610"/>
                </a:lnTo>
                <a:lnTo>
                  <a:pt x="0" y="45026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046663"/>
            <a:ext cx="6352054" cy="260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LE CHOIX DU FRAMEWORK GUI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510594" y="9090026"/>
            <a:ext cx="253752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33288" y="2243867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90488" y="3168764"/>
            <a:ext cx="14107024" cy="3949473"/>
          </a:xfrm>
          <a:custGeom>
            <a:avLst/>
            <a:gdLst/>
            <a:ahLst/>
            <a:cxnLst/>
            <a:rect r="r" b="b" t="t" l="l"/>
            <a:pathLst>
              <a:path h="3949473" w="14107024">
                <a:moveTo>
                  <a:pt x="0" y="0"/>
                </a:moveTo>
                <a:lnTo>
                  <a:pt x="14107024" y="0"/>
                </a:lnTo>
                <a:lnTo>
                  <a:pt x="14107024" y="3949472"/>
                </a:lnTo>
                <a:lnTo>
                  <a:pt x="0" y="39494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561975"/>
            <a:ext cx="1037678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NOTRE GESTION DE PROJET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510594" y="9090026"/>
            <a:ext cx="253752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904896" y="2138743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35063" y="1249258"/>
            <a:ext cx="17087792" cy="8723540"/>
          </a:xfrm>
          <a:custGeom>
            <a:avLst/>
            <a:gdLst/>
            <a:ahLst/>
            <a:cxnLst/>
            <a:rect r="r" b="b" t="t" l="l"/>
            <a:pathLst>
              <a:path h="8723540" w="17087792">
                <a:moveTo>
                  <a:pt x="0" y="0"/>
                </a:moveTo>
                <a:lnTo>
                  <a:pt x="17087792" y="0"/>
                </a:lnTo>
                <a:lnTo>
                  <a:pt x="17087792" y="8723540"/>
                </a:lnTo>
                <a:lnTo>
                  <a:pt x="0" y="87235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35063" y="187536"/>
            <a:ext cx="16234057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>
                <a:solidFill>
                  <a:srgbClr val="FBF9F1"/>
                </a:solidFill>
                <a:latin typeface="Poppins Bold"/>
              </a:rPr>
              <a:t>NOTRE TRELLO: RÉPARTITION DES TÂCHES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510594" y="9090026"/>
            <a:ext cx="253752" cy="5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Open Sans Bold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DAGDaEYQoTI</dc:identifier>
  <dcterms:modified xsi:type="dcterms:W3CDTF">2011-08-01T06:04:30Z</dcterms:modified>
  <cp:revision>1</cp:revision>
  <dc:title>Black Elegant and Modern Startup Pitch Deck Presentation</dc:title>
</cp:coreProperties>
</file>

<file path=docProps/thumbnail.jpeg>
</file>